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5" r:id="rId22"/>
    <p:sldId id="286" r:id="rId23"/>
    <p:sldId id="280" r:id="rId24"/>
    <p:sldId id="281" r:id="rId25"/>
    <p:sldId id="288" r:id="rId26"/>
    <p:sldId id="283" r:id="rId27"/>
    <p:sldId id="284" r:id="rId28"/>
    <p:sldId id="282" r:id="rId29"/>
    <p:sldId id="287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23B1-58AE-4680-9368-35C7F571433B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C448-AA9F-4FD7-896F-A1F7C5B89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C448-AA9F-4FD7-896F-A1F7C5B892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799-59B1-4075-834B-8E739D4484A2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B99-CD64-457D-9520-1BAF83F78863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8BB-B9DE-45E6-B83D-EBDB9222E55A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4870DB-D241-4AD1-A120-507C73A78C54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134D-7E58-40DE-80D5-1182B52D3475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9796-008A-423C-9F57-9A9902FF6476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F007-9B9A-4D19-9CA9-BCCEAE6578AD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388F-6558-44BC-A119-0A08817776CA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F2F-C449-4735-9FFE-C99C60338831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E2C8CF-0DA3-42BE-9FED-7B8A46E9B1A1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D34D-8A1B-4BDC-9BA1-8A4C62B5B9BB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2FA747-08BB-4EE2-A0CE-5EADAA52BFAA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E48A98-4AB8-4499-B810-7D5ECE037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8000" b="1" smtClean="0">
                <a:solidFill>
                  <a:srgbClr val="FF0000"/>
                </a:solidFill>
              </a:rPr>
              <a:t>WELCOME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</a:t>
            </a:r>
            <a:r>
              <a:rPr sz="4800" smtClean="0">
                <a:solidFill>
                  <a:srgbClr val="FF0000"/>
                </a:solidFill>
              </a:rPr>
              <a:t>orking of the system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10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1444" y="1676400"/>
            <a:ext cx="4290556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Open loop system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38600" cy="3733800"/>
          </a:xfrm>
        </p:spPr>
        <p:txBody>
          <a:bodyPr/>
          <a:lstStyle/>
          <a:p>
            <a:r>
              <a:rPr lang="en-US" dirty="0" smtClean="0"/>
              <a:t>directly use the ground’s thermal storage medium</a:t>
            </a:r>
          </a:p>
          <a:p>
            <a:r>
              <a:rPr lang="en-US" dirty="0" smtClean="0"/>
              <a:t>Ground water is directly taken for heating purpose and after that it is injected back to aquifer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730" y="2819400"/>
            <a:ext cx="4288536" cy="3941763"/>
          </a:xfrm>
        </p:spPr>
        <p:txBody>
          <a:bodyPr/>
          <a:lstStyle/>
          <a:p>
            <a:r>
              <a:rPr lang="en-US" dirty="0" smtClean="0"/>
              <a:t>heat transfer process is indirectly between soil and a HCF flowing through pipes</a:t>
            </a:r>
          </a:p>
          <a:p>
            <a:r>
              <a:rPr lang="en-US" dirty="0" smtClean="0"/>
              <a:t>Energy piles are a form of closed-loop system</a:t>
            </a:r>
          </a:p>
          <a:p>
            <a:r>
              <a:rPr lang="en-US" dirty="0" smtClean="0"/>
              <a:t>It may be horizontal or vertical loops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8826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G</a:t>
            </a:r>
            <a:r>
              <a:rPr sz="4400" smtClean="0">
                <a:solidFill>
                  <a:srgbClr val="FF0000"/>
                </a:solidFill>
              </a:rPr>
              <a:t>round source heat pump systems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>
          <a:xfrm>
            <a:off x="4645025" y="1676400"/>
            <a:ext cx="4292241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Closed loop system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11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smtClean="0">
                <a:solidFill>
                  <a:srgbClr val="FF0000"/>
                </a:solidFill>
              </a:rPr>
              <a:t>losed loop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02472"/>
            <a:ext cx="4059238" cy="341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743199"/>
            <a:ext cx="4059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5574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Vertical closed loop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5562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Horizontal closed loop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12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5532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smtClean="0">
                <a:solidFill>
                  <a:srgbClr val="FF0000"/>
                </a:solidFill>
              </a:rPr>
              <a:t>pen loop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13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Energy piles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Precast or cast in situ reinforced concrete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Steel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Grout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Absorber pipes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made of high-density polyethylene(HDPE)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Pipe diameters range from 20 to 25 mm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lengths will depend on pile length and performance requirements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</a:t>
            </a:r>
            <a:r>
              <a:rPr sz="5400" smtClean="0">
                <a:solidFill>
                  <a:srgbClr val="FF0000"/>
                </a:solidFill>
              </a:rPr>
              <a:t>aterials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14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Heat carrying fluid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transmits or receives heat to and from the ground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For warmer climate water is sufficient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For cooler climates, antifreeze solutions such as water and glycol mixtures, saline solutions, brine, potassium acetate or even methanol are possible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Shape of loops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installed pipes adopt the form of continuous loops of certain shapes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Single, double and triple U-shaped pipes and W shaped pipes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C</a:t>
            </a:r>
            <a:r>
              <a:rPr smtClean="0">
                <a:solidFill>
                  <a:srgbClr val="00B0F0"/>
                </a:solidFill>
              </a:rPr>
              <a:t>ontd..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15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362200"/>
            <a:ext cx="71628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smtClean="0">
                <a:solidFill>
                  <a:srgbClr val="FF0000"/>
                </a:solidFill>
              </a:rPr>
              <a:t>hape of loops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16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coefficient of performance (COP)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indicates how much heat can be gained for a unit input of electrical energy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Design aims for values between 2 and 4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800" smtClean="0">
                <a:solidFill>
                  <a:srgbClr val="FF0000"/>
                </a:solidFill>
              </a:rPr>
              <a:t>Performance assessment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4114800"/>
          <a:ext cx="330590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790640" imgH="660240" progId="Equation.3">
                  <p:embed/>
                </p:oleObj>
              </mc:Choice>
              <mc:Fallback>
                <p:oleObj name="Equation" r:id="rId3" imgW="1790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330590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17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Geological strata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Geotechnical properties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Geothermal properties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Hydro geological properties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Mineralogical and geochemical soil properties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z="6000" smtClean="0">
                <a:solidFill>
                  <a:srgbClr val="FF0000"/>
                </a:solidFill>
              </a:rPr>
              <a:t>Design factors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18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Applications of ground source heat pumps</a:t>
            </a:r>
          </a:p>
          <a:p>
            <a:pPr>
              <a:buNone/>
            </a:pPr>
            <a:endParaRPr lang="en-US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Heating and cooling demands of tunnels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For clearing snow and ice in railway platforms in cooler countries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Heating and cooling demands for growing vegetables in greenhouses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drying crops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heating water at fish farms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pasteurizing milk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A</a:t>
            </a:r>
            <a:r>
              <a:rPr sz="6000" smtClean="0">
                <a:solidFill>
                  <a:srgbClr val="FF0000"/>
                </a:solidFill>
              </a:rPr>
              <a:t>pplications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19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For reducing carbon footprint, better to use renewable energy sources such as geothermal energy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Principle is that the subsoil can be used as a thermal energy source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Geothermal piles are used to tap this energy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for heating and cooling of buildings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Geothermal energy technique with pile foundations are energy efficient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z="6000" b="1" smtClean="0">
                <a:solidFill>
                  <a:srgbClr val="FF0000"/>
                </a:solidFill>
              </a:rPr>
              <a:t>Introduction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838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railway platform in </a:t>
            </a:r>
            <a:r>
              <a:rPr lang="en-US" dirty="0" err="1" smtClean="0">
                <a:solidFill>
                  <a:srgbClr val="FF0000"/>
                </a:solidFill>
              </a:rPr>
              <a:t>lauterberg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germany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20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smtClean="0">
                <a:solidFill>
                  <a:srgbClr val="FF0000"/>
                </a:solidFill>
              </a:rPr>
              <a:t>hermal imbalance in cooler climate</a:t>
            </a:r>
            <a:br>
              <a:rPr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Coupling of solar panels with geothermal 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Solar collectors recharge the ground with thermal energy during summer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energy meets heating requirements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21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Can’t meet the full cooling load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Integrated soil cold storage and ground-source heat pump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charges cold energy to the soil at night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soil will exhibit lower temperatures during the 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smtClean="0">
                <a:solidFill>
                  <a:srgbClr val="FF0000"/>
                </a:solidFill>
              </a:rPr>
              <a:t>hermal imbalance in warmer climate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22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marL="571500" lvl="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Sustainable and Renewable Energy Source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50% reduction in carbon emissions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Gives fuel cost savings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No local emissions or pollution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Efficiency of the systems is higher than that of air-source heat pumps</a:t>
            </a:r>
          </a:p>
          <a:p>
            <a:pPr marL="571500" lvl="0" indent="-571500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A</a:t>
            </a:r>
            <a:r>
              <a:rPr sz="6000" smtClean="0">
                <a:solidFill>
                  <a:srgbClr val="FF0000"/>
                </a:solidFill>
              </a:rPr>
              <a:t>dvantages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23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lvl="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Efficiency of the systems reduces when substantial temperature fluctuations take place during the year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If the soil is dry sand or gravel, deeper piles and a larger area of absorbers are required which increase costs and reduce economic benefits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Improper setup, misuse and designs have been resulting in inadequate flow rates, leaks within the system, inadequate heat exchange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A heavier regulation is necessary to ensure long-term performance and prevention of short-circuiting </a:t>
            </a:r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 marL="571500" lvl="0" indent="-571500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6000" smtClean="0">
                <a:solidFill>
                  <a:srgbClr val="FF0000"/>
                </a:solidFill>
              </a:rPr>
              <a:t>Disadvantages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24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z="6000" smtClean="0">
                <a:solidFill>
                  <a:srgbClr val="FF0000"/>
                </a:solidFill>
              </a:rPr>
              <a:t>Case study</a:t>
            </a:r>
            <a:br>
              <a:rPr sz="6000" smtClean="0">
                <a:solidFill>
                  <a:srgbClr val="FF0000"/>
                </a:solidFill>
              </a:rPr>
            </a:br>
            <a:r>
              <a:rPr sz="4000" smtClean="0">
                <a:solidFill>
                  <a:srgbClr val="0070C0"/>
                </a:solidFill>
              </a:rPr>
              <a:t>Main Tower – Frankfurt, Germany</a:t>
            </a:r>
            <a:r>
              <a:rPr sz="5400" smtClean="0"/>
              <a:t/>
            </a:r>
            <a:br>
              <a:rPr sz="5400" smtClean="0"/>
            </a:br>
            <a:endParaRPr lang="en-US" sz="6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251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25907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25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 smtClean="0"/>
              <a:t>Building of height 200 m, founded on a combined pile-raft foundation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 smtClean="0"/>
              <a:t>112 piles with diameter of 1.5 m were installed of length 20 to 30m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 smtClean="0"/>
              <a:t>bored piles of the retaining wall are part of the foundation system &amp; they transfer the loads in addition to the 112 foundation piles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 smtClean="0"/>
              <a:t>piles of the foundations and partly of the retaining wall are used for the eco-friendly heating and cooling of the building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z="4900" smtClean="0">
                <a:solidFill>
                  <a:srgbClr val="FF0000"/>
                </a:solidFill>
              </a:rPr>
              <a:t>Main Tower – Frankfurt, Germany</a:t>
            </a:r>
            <a:r>
              <a:rPr sz="6000" smtClean="0"/>
              <a:t/>
            </a:r>
            <a:br>
              <a:rPr sz="6000" smtClean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26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27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efficient heating technologies which reduces  CO2 emissions</a:t>
            </a:r>
          </a:p>
          <a:p>
            <a:r>
              <a:rPr lang="en-US" dirty="0" smtClean="0"/>
              <a:t>Many variations of geothermal systems for heating exist, with different configurations </a:t>
            </a:r>
          </a:p>
          <a:p>
            <a:r>
              <a:rPr lang="en-US" dirty="0" smtClean="0"/>
              <a:t>Energy piles have the potential to reduce energy demand in built structures </a:t>
            </a:r>
          </a:p>
          <a:p>
            <a:r>
              <a:rPr lang="en-US" smtClean="0"/>
              <a:t>This system utilize significantly less energy to heat a building than alternative heating systems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</a:t>
            </a:r>
            <a:r>
              <a:rPr sz="6000" smtClean="0">
                <a:solidFill>
                  <a:srgbClr val="FF0000"/>
                </a:solidFill>
              </a:rPr>
              <a:t>onclusions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28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70000"/>
              </a:lnSpc>
            </a:pPr>
            <a:r>
              <a:rPr lang="en-US" dirty="0" err="1" smtClean="0"/>
              <a:t>Website:www.techjetz.com,www.techdid.com</a:t>
            </a:r>
            <a:endParaRPr lang="en-US" dirty="0" smtClean="0"/>
          </a:p>
          <a:p>
            <a:pPr lvl="0">
              <a:lnSpc>
                <a:spcPct val="170000"/>
              </a:lnSpc>
            </a:pPr>
            <a:r>
              <a:rPr lang="en-US" dirty="0" err="1" smtClean="0"/>
              <a:t>Preene</a:t>
            </a:r>
            <a:r>
              <a:rPr lang="en-US" dirty="0" smtClean="0"/>
              <a:t> </a:t>
            </a:r>
            <a:r>
              <a:rPr lang="en-US" dirty="0" smtClean="0"/>
              <a:t>M, </a:t>
            </a:r>
            <a:r>
              <a:rPr lang="en-US" dirty="0" err="1" smtClean="0"/>
              <a:t>Powrie</a:t>
            </a:r>
            <a:r>
              <a:rPr lang="en-US" dirty="0" smtClean="0"/>
              <a:t> W. Ground energy systems: from analysis to geotechnical design. </a:t>
            </a:r>
            <a:r>
              <a:rPr lang="en-US" dirty="0" err="1" smtClean="0"/>
              <a:t>Ge´otechnique</a:t>
            </a:r>
            <a:r>
              <a:rPr lang="en-US" dirty="0" smtClean="0"/>
              <a:t> 2009</a:t>
            </a:r>
          </a:p>
          <a:p>
            <a:pPr lvl="0">
              <a:lnSpc>
                <a:spcPct val="170000"/>
              </a:lnSpc>
            </a:pPr>
            <a:r>
              <a:rPr lang="en-US" dirty="0" err="1" smtClean="0"/>
              <a:t>Kavanaugh</a:t>
            </a:r>
            <a:r>
              <a:rPr lang="en-US" dirty="0" smtClean="0"/>
              <a:t> S. Ground source heat pumps. ASHRAE Journal 1998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Hepbasli</a:t>
            </a:r>
            <a:r>
              <a:rPr lang="en-US" dirty="0" smtClean="0"/>
              <a:t> A. Current status of geothermal energy applications in Turkey.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    Energy Sources 2003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Brandl</a:t>
            </a:r>
            <a:r>
              <a:rPr lang="en-US" dirty="0" smtClean="0"/>
              <a:t> H. Energy foundations and other thermo-active ground structures.           </a:t>
            </a:r>
            <a:r>
              <a:rPr lang="en-US" dirty="0" err="1" smtClean="0"/>
              <a:t>Ge´otechnique</a:t>
            </a:r>
            <a:r>
              <a:rPr lang="en-US" dirty="0" smtClean="0"/>
              <a:t> 2006</a:t>
            </a:r>
          </a:p>
          <a:p>
            <a:pPr lvl="0">
              <a:lnSpc>
                <a:spcPct val="170000"/>
              </a:lnSpc>
            </a:pPr>
            <a:r>
              <a:rPr lang="en-US" dirty="0" smtClean="0"/>
              <a:t>Rawlings RHD, </a:t>
            </a:r>
            <a:r>
              <a:rPr lang="en-US" dirty="0" err="1" smtClean="0"/>
              <a:t>Sykulski</a:t>
            </a:r>
            <a:r>
              <a:rPr lang="en-US" dirty="0" smtClean="0"/>
              <a:t> JR. Ground source heat pumps: a technology review.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	Building Service Engineering 1999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smtClean="0">
                <a:solidFill>
                  <a:srgbClr val="FF0000"/>
                </a:solidFill>
              </a:rPr>
              <a:t>eferences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29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Second most abundant source of heat after solar energy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Heat within the earth, which is created due to movement of magma and tectonic plates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Geothermal temperature increases with depth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Average geothermal gradient is 3˚C per 100m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</a:t>
            </a:r>
            <a:r>
              <a:rPr sz="5400" smtClean="0">
                <a:solidFill>
                  <a:srgbClr val="FF0000"/>
                </a:solidFill>
              </a:rPr>
              <a:t>eothermal energy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3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sz="8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Thank You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Pile foundations combined with closed-loop ground source heat pump 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Closed loops of underground pipes are laid vertically with the piles for heat exchanging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 support to building as well as heating and cooling energy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</a:t>
            </a:r>
            <a:r>
              <a:rPr sz="5400" smtClean="0">
                <a:solidFill>
                  <a:srgbClr val="FF0000"/>
                </a:solidFill>
              </a:rPr>
              <a:t>eothermal piles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4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171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Piles turned to heat exchangers by adding one or more loops of plastic pipes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pile diameter and length should be designed to resist the structural loads, and not to suit the geothermal requirements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Soil is bored out for piles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close-ended loops of HDPE pipes are fixed around the inside of the reinforcement cage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</a:t>
            </a:r>
            <a:r>
              <a:rPr sz="5400" smtClean="0">
                <a:solidFill>
                  <a:srgbClr val="FF0000"/>
                </a:solidFill>
              </a:rPr>
              <a:t>onstruction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5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Loops are fabricated off-site and filled with heat transfer fluid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Before concreting, pipes are </a:t>
            </a:r>
            <a:r>
              <a:rPr lang="en-US" dirty="0" err="1" smtClean="0"/>
              <a:t>pressurised</a:t>
            </a:r>
            <a:r>
              <a:rPr lang="en-US" dirty="0" smtClean="0"/>
              <a:t>  to prevent collapse due to the fluid concrete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After hardening the pressure is reapplied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Pipes are finally enclosed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smtClean="0">
                <a:solidFill>
                  <a:schemeClr val="accent6"/>
                </a:solidFill>
              </a:rPr>
              <a:t>ontd</a:t>
            </a:r>
            <a:r>
              <a:rPr lang="en-US" dirty="0" smtClean="0">
                <a:solidFill>
                  <a:schemeClr val="accent6"/>
                </a:solidFill>
              </a:rPr>
              <a:t>…..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6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in.N\Desktop\adarsh seminar\download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676400"/>
            <a:ext cx="3581399" cy="4267199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88360" y="1645781"/>
            <a:ext cx="3578917" cy="43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7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Primary unit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Ground heat exchangers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Extracting and injecting heat to surrounding soil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 summer ground is heat sink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 winter ground is heat source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Heat pump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responsible for driving the flow of heat transfer fluid through the subsurface pipes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compressor and expansion valve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electrical energy is required to drive the heat pump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Ov</a:t>
            </a:r>
            <a:r>
              <a:rPr sz="5400" smtClean="0">
                <a:solidFill>
                  <a:srgbClr val="FF0000"/>
                </a:solidFill>
              </a:rPr>
              <a:t>erall system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8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Secondary unit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Pipes embedded in floors and walls of buildings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Utilise</a:t>
            </a:r>
            <a:r>
              <a:rPr lang="en-US" dirty="0" smtClean="0">
                <a:solidFill>
                  <a:srgbClr val="002060"/>
                </a:solidFill>
              </a:rPr>
              <a:t> the extracted thermal energy for heating purposes during the winter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Receives unwanted heat from surroundings in summer for transfer into the ground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48A98-4AB8-4499-B810-7D5ECE037A88}" type="slidenum">
              <a:rPr lang="en-US" smtClean="0">
                <a:solidFill>
                  <a:srgbClr val="0070C0"/>
                </a:solidFill>
              </a:rPr>
              <a:pPr/>
              <a:t>9</a:t>
            </a:fld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3">
      <a:dk1>
        <a:srgbClr val="000000"/>
      </a:dk1>
      <a:lt1>
        <a:srgbClr val="000000"/>
      </a:lt1>
      <a:dk2>
        <a:srgbClr val="FAF1D4"/>
      </a:dk2>
      <a:lt2>
        <a:srgbClr val="FAF1D4"/>
      </a:lt2>
      <a:accent1>
        <a:srgbClr val="000000"/>
      </a:accent1>
      <a:accent2>
        <a:srgbClr val="FF000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741</TotalTime>
  <Words>1015</Words>
  <Application>Microsoft Office PowerPoint</Application>
  <PresentationFormat>On-screen Show (4:3)</PresentationFormat>
  <Paragraphs>171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Constantia</vt:lpstr>
      <vt:lpstr>Courier New</vt:lpstr>
      <vt:lpstr>Wingdings</vt:lpstr>
      <vt:lpstr>Wingdings 2</vt:lpstr>
      <vt:lpstr>Paper</vt:lpstr>
      <vt:lpstr>Equation</vt:lpstr>
      <vt:lpstr>WELCOME</vt:lpstr>
      <vt:lpstr> Introduction</vt:lpstr>
      <vt:lpstr>Geothermal energy</vt:lpstr>
      <vt:lpstr>Geothermal piles</vt:lpstr>
      <vt:lpstr>Construction </vt:lpstr>
      <vt:lpstr>Contd…..</vt:lpstr>
      <vt:lpstr>PowerPoint Presentation</vt:lpstr>
      <vt:lpstr>Overall system</vt:lpstr>
      <vt:lpstr>PowerPoint Presentation</vt:lpstr>
      <vt:lpstr>Working of the system</vt:lpstr>
      <vt:lpstr>Ground source heat pump systems</vt:lpstr>
      <vt:lpstr>Closed loop system</vt:lpstr>
      <vt:lpstr>Open loop system</vt:lpstr>
      <vt:lpstr>Materials </vt:lpstr>
      <vt:lpstr>Contd..</vt:lpstr>
      <vt:lpstr>Shape of loops</vt:lpstr>
      <vt:lpstr>Performance assessment</vt:lpstr>
      <vt:lpstr> Design factors</vt:lpstr>
      <vt:lpstr>Applications </vt:lpstr>
      <vt:lpstr>PowerPoint Presentation</vt:lpstr>
      <vt:lpstr>Thermal imbalance in cooler climate </vt:lpstr>
      <vt:lpstr>Thermal imbalance in warmer climate</vt:lpstr>
      <vt:lpstr>Advantages </vt:lpstr>
      <vt:lpstr>Disadvantages</vt:lpstr>
      <vt:lpstr>Case study Main Tower – Frankfurt, Germany </vt:lpstr>
      <vt:lpstr>Main Tower – Frankfurt, Germany </vt:lpstr>
      <vt:lpstr>PowerPoint Presentation</vt:lpstr>
      <vt:lpstr>Conclusions </vt:lpstr>
      <vt:lpstr>References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Abin.N</dc:creator>
  <cp:lastModifiedBy>Shellu Abraham</cp:lastModifiedBy>
  <cp:revision>122</cp:revision>
  <dcterms:created xsi:type="dcterms:W3CDTF">2014-08-11T04:58:00Z</dcterms:created>
  <dcterms:modified xsi:type="dcterms:W3CDTF">2015-01-25T12:27:15Z</dcterms:modified>
</cp:coreProperties>
</file>